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32"/>
  </p:notesMasterIdLst>
  <p:sldIdLst>
    <p:sldId id="257" r:id="rId2"/>
    <p:sldId id="282" r:id="rId3"/>
    <p:sldId id="258" r:id="rId4"/>
    <p:sldId id="260" r:id="rId5"/>
    <p:sldId id="259" r:id="rId6"/>
    <p:sldId id="266" r:id="rId7"/>
    <p:sldId id="268" r:id="rId8"/>
    <p:sldId id="270" r:id="rId9"/>
    <p:sldId id="273" r:id="rId10"/>
    <p:sldId id="277" r:id="rId11"/>
    <p:sldId id="281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8" r:id="rId26"/>
    <p:sldId id="299" r:id="rId27"/>
    <p:sldId id="303" r:id="rId28"/>
    <p:sldId id="300" r:id="rId29"/>
    <p:sldId id="301" r:id="rId30"/>
    <p:sldId id="302" r:id="rId31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ema Uygulanmış Stil 1 - Vurgu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0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AF50CB-331B-42C5-B2A7-F49BB43ABFF5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  <a:endParaRPr lang="tr-TR" noProof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71510E-0BD8-4A7A-89CD-C48237F3C868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080170-B242-482B-B8B2-26C1D8A18B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CB863F-C674-4320-ABA8-0F2DF198C8B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F0DC86-ED1C-4944-9211-340EA083E8D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cs typeface="Arial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7238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Glue wicking controlled by precise process and operator training.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Turn radius of the tube is 10mm OD, 6mm ID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1F6847-D653-46E7-8CF0-73FF522DAA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cs typeface="Arial" charset="0"/>
            </a:endParaRPr>
          </a:p>
        </p:txBody>
      </p:sp>
      <p:sp>
        <p:nvSpPr>
          <p:cNvPr id="286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1A53756D-9BF8-4771-8214-F2CFE0B5D873}" type="slidenum">
              <a:rPr lang="en-US" sz="1200">
                <a:latin typeface="Calibri" pitchFamily="34" charset="0"/>
              </a:rPr>
              <a:pPr algn="r" defTabSz="931863"/>
              <a:t>9</a:t>
            </a:fld>
            <a:endParaRPr lang="en-US" sz="1200">
              <a:latin typeface="Calibri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  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474788" y="4762500"/>
            <a:ext cx="642937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7" rIns="91435" bIns="45717">
            <a:spAutoFit/>
          </a:bodyPr>
          <a:lstStyle/>
          <a:p>
            <a:r>
              <a:rPr lang="en-US" b="1">
                <a:latin typeface="Times New Roman" pitchFamily="18" charset="0"/>
              </a:rPr>
              <a:t>OK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A5CA0E-6D2A-4DE0-8C52-4F588CE455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İkizkenar Üçgen"/>
          <p:cNvSpPr/>
          <p:nvPr/>
        </p:nvSpPr>
        <p:spPr>
          <a:xfrm rot="16200000">
            <a:off x="7553325" y="5254626"/>
            <a:ext cx="1893887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5" name="27 Veri Yer Tutucusu"/>
          <p:cNvSpPr>
            <a:spLocks noGrp="1"/>
          </p:cNvSpPr>
          <p:nvPr>
            <p:ph type="dt" sz="half" idx="10"/>
          </p:nvPr>
        </p:nvSpPr>
        <p:spPr>
          <a:xfrm>
            <a:off x="1371600" y="6011863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>
              <a:defRPr/>
            </a:pPr>
            <a:fld id="{DBA6E69E-8BBA-4A34-B8AA-20A4574176EA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6" name="16 Altbilgi Yer Tutucusu"/>
          <p:cNvSpPr>
            <a:spLocks noGrp="1"/>
          </p:cNvSpPr>
          <p:nvPr>
            <p:ph type="ftr" sz="quarter" idx="11"/>
          </p:nvPr>
        </p:nvSpPr>
        <p:spPr>
          <a:xfrm>
            <a:off x="1371600" y="5649913"/>
            <a:ext cx="5791200" cy="365125"/>
          </a:xfrm>
        </p:spPr>
        <p:txBody>
          <a:bodyPr tIns="0" bIns="0"/>
          <a:lstStyle>
            <a:lvl1pPr algn="r">
              <a:defRPr sz="11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28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391525" y="5753100"/>
            <a:ext cx="503238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58F5770-A1B2-4DE7-BDA5-A4AC78316501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A7D83-2C63-470F-B817-109CD0C00AA6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EFBB7-45A0-4265-9B5D-F9C4F4AA6578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9DA25-BD70-42BD-93FF-516AE5825848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5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8A4AD-104D-41B2-8B40-BA71B7EFB023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Başlık, Metin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066800" y="1371600"/>
            <a:ext cx="73914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1066800" y="2514600"/>
            <a:ext cx="3619500" cy="3505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838700" y="25146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4838700" y="43434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5633-EF2A-47D6-ACF7-BE68F2CFB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Başlık, 4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sz="quarter"/>
          </p:nvPr>
        </p:nvSpPr>
        <p:spPr>
          <a:xfrm>
            <a:off x="1066800" y="1371600"/>
            <a:ext cx="73914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1066800" y="25146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838700" y="25146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1066800" y="43434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838700" y="4343400"/>
            <a:ext cx="3619500" cy="16764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2BDAE-9A03-463C-B20C-A4F88F257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4791075" y="6480175"/>
            <a:ext cx="213360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BBC21-BDF3-441C-8B42-B7C52B5BBAF9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59263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1CD52-8011-4E70-87C8-15C1D110E10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8 Dik Üçgen"/>
          <p:cNvSpPr/>
          <p:nvPr/>
        </p:nvSpPr>
        <p:spPr>
          <a:xfrm flipV="1">
            <a:off x="6350" y="6350"/>
            <a:ext cx="9131300" cy="6837363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7 İkizkenar Üçgen"/>
          <p:cNvSpPr/>
          <p:nvPr/>
        </p:nvSpPr>
        <p:spPr>
          <a:xfrm rot="5400000" flipV="1">
            <a:off x="7553325" y="309563"/>
            <a:ext cx="1893888" cy="1293812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10 Düz Bağlayıcı"/>
          <p:cNvCxnSpPr/>
          <p:nvPr/>
        </p:nvCxnSpPr>
        <p:spPr>
          <a:xfrm rot="10800000">
            <a:off x="6469063" y="9525"/>
            <a:ext cx="2673350" cy="190023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9 Düz Bağlayıcı"/>
          <p:cNvCxnSpPr/>
          <p:nvPr/>
        </p:nvCxnSpPr>
        <p:spPr>
          <a:xfrm flipV="1"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/>
          <a:lstStyle>
            <a:lvl1pPr marL="0" algn="l">
              <a:buNone/>
              <a:defRPr sz="3600" b="1" cap="none" baseline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3 Veri Yer Tutucusu"/>
          <p:cNvSpPr>
            <a:spLocks noGrp="1"/>
          </p:cNvSpPr>
          <p:nvPr>
            <p:ph type="dt" sz="half" idx="10"/>
          </p:nvPr>
        </p:nvSpPr>
        <p:spPr>
          <a:xfrm>
            <a:off x="6956425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F93B8-0140-435D-916E-49E3E0600B9C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9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2619375" y="6481763"/>
            <a:ext cx="4260850" cy="3000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0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450263" y="809625"/>
            <a:ext cx="503237" cy="3000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9B4C4-BECC-49C7-B72A-5F5F414CA7AA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34911-20AF-48AF-9643-5A7EFDECB227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6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58DF-C6D7-45BC-9EBE-9D24B61BE84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>
          <a:xfrm>
            <a:off x="4791075" y="6481763"/>
            <a:ext cx="2130425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F3EA8-F1D4-44AB-89D9-3FE541761D1B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>
          <a:xfrm>
            <a:off x="457200" y="6481763"/>
            <a:ext cx="4260850" cy="301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7589838" y="6483350"/>
            <a:ext cx="503237" cy="3016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C943FA5E-1065-4F6C-AC45-1992B34AAD7A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33AAC-E74E-42F7-8BD7-64C7765BC4E6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4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3D21A-C770-4A84-B02E-8D0797EE70AA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F8EDA-EAE2-4F77-B21B-B85678126619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53D5F-AED5-4965-831B-91DAF2115067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6278563" y="6556375"/>
            <a:ext cx="21336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DC1D78C5-958E-4ADC-934C-5996403C84E0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1135063" y="6556375"/>
            <a:ext cx="514350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410575" y="6556375"/>
            <a:ext cx="503238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E1D3FDCB-94CE-40F1-AC3F-3A25772C40F8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tr-TR" noProof="0" smtClean="0"/>
              <a:t>Resim eklemek için simgeyi tıklatın</a:t>
            </a:r>
            <a:endParaRPr lang="en-US" noProof="0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6108700" y="6556375"/>
            <a:ext cx="2101850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0DC443E6-29F4-401A-BACC-370ED1604B34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1169988" y="6557963"/>
            <a:ext cx="4948237" cy="30162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216900" y="6556375"/>
            <a:ext cx="366713" cy="301625"/>
          </a:xfrm>
        </p:spPr>
        <p:txBody>
          <a:bodyPr/>
          <a:lstStyle>
            <a:lvl1pPr algn="ctr">
              <a:defRPr sz="900"/>
            </a:lvl1pPr>
          </a:lstStyle>
          <a:p>
            <a:pPr>
              <a:defRPr/>
            </a:pPr>
            <a:fld id="{C8D5B06E-D1F1-471A-B77D-F7F03D75E06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Dik Üçgen"/>
          <p:cNvSpPr/>
          <p:nvPr/>
        </p:nvSpPr>
        <p:spPr>
          <a:xfrm>
            <a:off x="6350" y="14288"/>
            <a:ext cx="9131300" cy="683736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7 Düz Bağlayıcı"/>
          <p:cNvCxnSpPr/>
          <p:nvPr/>
        </p:nvCxnSpPr>
        <p:spPr>
          <a:xfrm>
            <a:off x="0" y="6350"/>
            <a:ext cx="9137650" cy="684530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Düz Bağlayıcı"/>
          <p:cNvCxnSpPr/>
          <p:nvPr/>
        </p:nvCxnSpPr>
        <p:spPr>
          <a:xfrm rot="10800000" flipV="1">
            <a:off x="6469063" y="4948238"/>
            <a:ext cx="2673350" cy="1900237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1030" name="12 Metin Yer Tutucusu"/>
          <p:cNvSpPr>
            <a:spLocks noGrp="1"/>
          </p:cNvSpPr>
          <p:nvPr>
            <p:ph type="body" idx="1"/>
          </p:nvPr>
        </p:nvSpPr>
        <p:spPr bwMode="auto">
          <a:xfrm>
            <a:off x="457200" y="1882775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smtClean="0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4791075" y="6481763"/>
            <a:ext cx="2133600" cy="3016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421B59-D84E-45DB-815C-F9F5CFB6E14D}" type="datetimeFigureOut">
              <a:rPr lang="tr-TR"/>
              <a:pPr>
                <a:defRPr/>
              </a:pPr>
              <a:t>14.01.2012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457200" y="6481763"/>
            <a:ext cx="4259263" cy="3016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7589838" y="6481763"/>
            <a:ext cx="503237" cy="3016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8CC437-A295-495D-826A-4F00FC05CA13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84" r:id="rId4"/>
    <p:sldLayoutId id="2147483792" r:id="rId5"/>
    <p:sldLayoutId id="2147483785" r:id="rId6"/>
    <p:sldLayoutId id="2147483786" r:id="rId7"/>
    <p:sldLayoutId id="2147483793" r:id="rId8"/>
    <p:sldLayoutId id="2147483794" r:id="rId9"/>
    <p:sldLayoutId id="2147483787" r:id="rId10"/>
    <p:sldLayoutId id="2147483788" r:id="rId11"/>
    <p:sldLayoutId id="2147483795" r:id="rId12"/>
    <p:sldLayoutId id="2147483796" r:id="rId13"/>
  </p:sldLayoutIdLst>
  <p:txStyles>
    <p:titleStyle>
      <a:lvl1pPr marL="484188" algn="l" rtl="0" eaLnBrk="0" fontAlgn="base" hangingPunct="0">
        <a:spcBef>
          <a:spcPct val="0"/>
        </a:spcBef>
        <a:spcAft>
          <a:spcPct val="0"/>
        </a:spcAft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rgbClr val="FF5C9C"/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2pPr>
      <a:lvl3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3pPr>
      <a:lvl4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4pPr>
      <a:lvl5pPr marL="484188"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5pPr>
      <a:lvl6pPr marL="9413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6pPr>
      <a:lvl7pPr marL="13985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7pPr>
      <a:lvl8pPr marL="18557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8pPr>
      <a:lvl9pPr marL="2312988" algn="l" rtl="0" fontAlgn="base">
        <a:spcBef>
          <a:spcPct val="0"/>
        </a:spcBef>
        <a:spcAft>
          <a:spcPct val="0"/>
        </a:spcAft>
        <a:defRPr sz="4200">
          <a:solidFill>
            <a:srgbClr val="FF5C9C"/>
          </a:solidFill>
          <a:latin typeface="Century Gothic" pitchFamily="34" charset="0"/>
        </a:defRPr>
      </a:lvl9pPr>
    </p:titleStyle>
    <p:bodyStyle>
      <a:lvl1pPr marL="447675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325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5000"/>
        <a:buFont typeface="Verdana" pitchFamily="34" charset="0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4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09550" algn="l" rtl="0" eaLnBrk="0" fontAlgn="base" hangingPunct="0">
        <a:spcBef>
          <a:spcPct val="20000"/>
        </a:spcBef>
        <a:spcAft>
          <a:spcPct val="0"/>
        </a:spcAft>
        <a:buClr>
          <a:srgbClr val="FF90B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  <a:latin typeface="Georgia" pitchFamily="18" charset="0"/>
              </a:rPr>
              <a:t>Derin </a:t>
            </a:r>
            <a:r>
              <a:rPr lang="tr-TR" dirty="0" err="1" smtClean="0">
                <a:solidFill>
                  <a:schemeClr val="accent1">
                    <a:tint val="83000"/>
                    <a:satMod val="150000"/>
                  </a:schemeClr>
                </a:solidFill>
                <a:latin typeface="Georgia" pitchFamily="18" charset="0"/>
              </a:rPr>
              <a:t>Ven</a:t>
            </a: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  <a:latin typeface="Georgia" pitchFamily="18" charset="0"/>
              </a:rPr>
              <a:t> </a:t>
            </a:r>
            <a:r>
              <a:rPr lang="tr-TR" dirty="0" err="1" smtClean="0">
                <a:solidFill>
                  <a:schemeClr val="accent1">
                    <a:tint val="83000"/>
                    <a:satMod val="150000"/>
                  </a:schemeClr>
                </a:solidFill>
                <a:latin typeface="Georgia" pitchFamily="18" charset="0"/>
              </a:rPr>
              <a:t>Trombozu</a:t>
            </a: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  <a:latin typeface="Georgia" pitchFamily="18" charset="0"/>
              </a:rPr>
              <a:t> Tedavisinde EKOS Deneyimlerimiz</a:t>
            </a: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pic>
        <p:nvPicPr>
          <p:cNvPr id="16386" name="Picture 3" descr="C:\Users\Bilgisayar\Desktop\Adalar (5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5499"/>
          <a:stretch>
            <a:fillRect/>
          </a:stretch>
        </p:blipFill>
        <p:spPr>
          <a:xfrm>
            <a:off x="1619250" y="1557338"/>
            <a:ext cx="6054725" cy="4273550"/>
          </a:xfrm>
          <a:ln w="28575">
            <a:solidFill>
              <a:schemeClr val="accent1"/>
            </a:solidFill>
          </a:ln>
        </p:spPr>
      </p:pic>
      <p:sp>
        <p:nvSpPr>
          <p:cNvPr id="16387" name="5 Metin kutusu"/>
          <p:cNvSpPr txBox="1">
            <a:spLocks noChangeArrowheads="1"/>
          </p:cNvSpPr>
          <p:nvPr/>
        </p:nvSpPr>
        <p:spPr bwMode="auto">
          <a:xfrm>
            <a:off x="1763713" y="5805488"/>
            <a:ext cx="59039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b="1"/>
              <a:t>Prof Dr Sadettin DERNEK</a:t>
            </a:r>
          </a:p>
          <a:p>
            <a:r>
              <a:rPr lang="tr-TR" b="1"/>
              <a:t>Eskişehir Osmangazi Üniversitesi</a:t>
            </a:r>
          </a:p>
          <a:p>
            <a:r>
              <a:rPr lang="tr-TR" b="1"/>
              <a:t>Kalp Damar Cerrahisi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52"/>
          <p:cNvSpPr>
            <a:spLocks noChangeArrowheads="1"/>
          </p:cNvSpPr>
          <p:nvPr/>
        </p:nvSpPr>
        <p:spPr bwMode="auto">
          <a:xfrm>
            <a:off x="4932363" y="2852738"/>
            <a:ext cx="3581400" cy="320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entury Gothic" pitchFamily="34" charset="0"/>
            </a:endParaRPr>
          </a:p>
        </p:txBody>
      </p:sp>
      <p:sp>
        <p:nvSpPr>
          <p:cNvPr id="2055" name="Rectangle 51"/>
          <p:cNvSpPr>
            <a:spLocks noChangeArrowheads="1"/>
          </p:cNvSpPr>
          <p:nvPr/>
        </p:nvSpPr>
        <p:spPr bwMode="auto">
          <a:xfrm>
            <a:off x="323850" y="2781300"/>
            <a:ext cx="3581400" cy="320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entury Gothic" pitchFamily="34" charset="0"/>
            </a:endParaRPr>
          </a:p>
        </p:txBody>
      </p:sp>
      <p:pic>
        <p:nvPicPr>
          <p:cNvPr id="2056" name="Picture 21" descr="Picture 00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lum bright="18000" contrast="48000"/>
          </a:blip>
          <a:srcRect/>
          <a:stretch>
            <a:fillRect/>
          </a:stretch>
        </p:blipFill>
        <p:spPr>
          <a:xfrm>
            <a:off x="303213" y="1989138"/>
            <a:ext cx="3657600" cy="622300"/>
          </a:xfrm>
        </p:spPr>
      </p:pic>
      <p:graphicFrame>
        <p:nvGraphicFramePr>
          <p:cNvPr id="205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403350" y="2781300"/>
          <a:ext cx="1346200" cy="3200400"/>
        </p:xfrm>
        <a:graphic>
          <a:graphicData uri="http://schemas.openxmlformats.org/presentationml/2006/ole">
            <p:oleObj spid="_x0000_s2052" name="Bitmap Image" r:id="rId5" imgW="2266667" imgH="5390476" progId="PBrush">
              <p:embed/>
            </p:oleObj>
          </a:graphicData>
        </a:graphic>
      </p:graphicFrame>
      <p:grpSp>
        <p:nvGrpSpPr>
          <p:cNvPr id="2057" name="Group 34"/>
          <p:cNvGrpSpPr>
            <a:grpSpLocks/>
          </p:cNvGrpSpPr>
          <p:nvPr/>
        </p:nvGrpSpPr>
        <p:grpSpPr bwMode="auto">
          <a:xfrm>
            <a:off x="4875213" y="1989138"/>
            <a:ext cx="3657600" cy="609600"/>
            <a:chOff x="672" y="960"/>
            <a:chExt cx="4080" cy="816"/>
          </a:xfrm>
        </p:grpSpPr>
        <p:pic>
          <p:nvPicPr>
            <p:cNvPr id="2062" name="Picture 35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2616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063" name="Picture 36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3960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064" name="Picture 37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3288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065" name="Picture 38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648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066" name="Picture 39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1992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  <p:pic>
          <p:nvPicPr>
            <p:cNvPr id="2067" name="Picture 40" descr="schler"/>
            <p:cNvPicPr>
              <a:picLocks noChangeAspect="1" noChangeArrowheads="1"/>
            </p:cNvPicPr>
            <p:nvPr/>
          </p:nvPicPr>
          <p:blipFill>
            <a:blip r:embed="rId6">
              <a:lum contrast="6000"/>
            </a:blip>
            <a:srcRect/>
            <a:stretch>
              <a:fillRect/>
            </a:stretch>
          </p:blipFill>
          <p:spPr bwMode="auto">
            <a:xfrm rot="5400000">
              <a:off x="1320" y="984"/>
              <a:ext cx="816" cy="7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6011863" y="2852738"/>
          <a:ext cx="1331912" cy="3200400"/>
        </p:xfrm>
        <a:graphic>
          <a:graphicData uri="http://schemas.openxmlformats.org/presentationml/2006/ole">
            <p:oleObj spid="_x0000_s2053" name="Bit Eşlem Resmi" r:id="rId7" imgW="2257740" imgH="5409524" progId="PBrush">
              <p:embed/>
            </p:oleObj>
          </a:graphicData>
        </a:graphic>
      </p:graphicFrame>
      <p:sp>
        <p:nvSpPr>
          <p:cNvPr id="2058" name="Oval 53"/>
          <p:cNvSpPr>
            <a:spLocks noChangeArrowheads="1"/>
          </p:cNvSpPr>
          <p:nvPr/>
        </p:nvSpPr>
        <p:spPr bwMode="auto">
          <a:xfrm>
            <a:off x="1187450" y="5084763"/>
            <a:ext cx="1752600" cy="866775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>
              <a:latin typeface="Century Gothic" pitchFamily="34" charset="0"/>
            </a:endParaRPr>
          </a:p>
        </p:txBody>
      </p:sp>
      <p:sp>
        <p:nvSpPr>
          <p:cNvPr id="2059" name="Oval 54"/>
          <p:cNvSpPr>
            <a:spLocks noChangeArrowheads="1"/>
          </p:cNvSpPr>
          <p:nvPr/>
        </p:nvSpPr>
        <p:spPr bwMode="auto">
          <a:xfrm>
            <a:off x="5795963" y="5229225"/>
            <a:ext cx="1752600" cy="842963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>
              <a:solidFill>
                <a:schemeClr val="accent1"/>
              </a:solidFill>
              <a:latin typeface="Century Gothic" pitchFamily="34" charset="0"/>
            </a:endParaRPr>
          </a:p>
        </p:txBody>
      </p:sp>
      <p:sp>
        <p:nvSpPr>
          <p:cNvPr id="2060" name="23 Metin kutusu"/>
          <p:cNvSpPr txBox="1">
            <a:spLocks noChangeArrowheads="1"/>
          </p:cNvSpPr>
          <p:nvPr/>
        </p:nvSpPr>
        <p:spPr bwMode="auto">
          <a:xfrm>
            <a:off x="323850" y="1125538"/>
            <a:ext cx="38163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sz="2400">
                <a:solidFill>
                  <a:schemeClr val="accent1"/>
                </a:solidFill>
                <a:latin typeface="Century Gothic" pitchFamily="34" charset="0"/>
              </a:rPr>
              <a:t>Kateter aracılı tromboliz</a:t>
            </a:r>
          </a:p>
        </p:txBody>
      </p:sp>
      <p:sp>
        <p:nvSpPr>
          <p:cNvPr id="2061" name="25 Metin kutusu"/>
          <p:cNvSpPr txBox="1">
            <a:spLocks noChangeArrowheads="1"/>
          </p:cNvSpPr>
          <p:nvPr/>
        </p:nvSpPr>
        <p:spPr bwMode="auto">
          <a:xfrm>
            <a:off x="4716463" y="1125538"/>
            <a:ext cx="35274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sz="2400">
                <a:solidFill>
                  <a:schemeClr val="accent1"/>
                </a:solidFill>
                <a:latin typeface="Century Gothic" pitchFamily="34" charset="0"/>
              </a:rPr>
              <a:t>Ultrason ile hızlandırılmış tromboliz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Olgular</a:t>
            </a: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32770" name="2 İçerik Yer Tutucusu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tr-TR" smtClean="0"/>
              <a:t>Eylül 2011- Ocak 2012</a:t>
            </a:r>
          </a:p>
          <a:p>
            <a:pPr eaLnBrk="1" hangingPunct="1"/>
            <a:endParaRPr lang="tr-TR" smtClean="0"/>
          </a:p>
          <a:p>
            <a:pPr eaLnBrk="1" hangingPunct="1"/>
            <a:r>
              <a:rPr lang="tr-TR" smtClean="0"/>
              <a:t>Toplam 11 DVT’ lu hasta </a:t>
            </a:r>
          </a:p>
          <a:p>
            <a:pPr eaLnBrk="1" hangingPunct="1"/>
            <a:r>
              <a:rPr lang="tr-TR" smtClean="0"/>
              <a:t>7 kadın (ortalama yaş = 50)</a:t>
            </a:r>
          </a:p>
          <a:p>
            <a:pPr eaLnBrk="1" hangingPunct="1"/>
            <a:r>
              <a:rPr lang="tr-TR" smtClean="0"/>
              <a:t>4 erkek (ortalama yaş = 64)</a:t>
            </a:r>
          </a:p>
          <a:p>
            <a:pPr eaLnBrk="1" hangingPunct="1"/>
            <a:r>
              <a:rPr lang="tr-TR" smtClean="0"/>
              <a:t>Tüm hastalarda tanı Venöz doppler USG</a:t>
            </a:r>
          </a:p>
          <a:p>
            <a:pPr eaLnBrk="1" hangingPunct="1"/>
            <a:r>
              <a:rPr lang="tr-TR" smtClean="0"/>
              <a:t>Olguların hepsinde tek taraflı iliofemoral ven trombozu saptandı.</a:t>
            </a:r>
          </a:p>
          <a:p>
            <a:pPr eaLnBrk="1" hangingPunct="1">
              <a:buFont typeface="Wingdings 2" pitchFamily="18" charset="2"/>
              <a:buNone/>
            </a:pPr>
            <a:endParaRPr lang="tr-TR" smtClean="0"/>
          </a:p>
          <a:p>
            <a:pPr eaLnBrk="1" hangingPunct="1"/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C:\Users\Bilgisayar\Desktop\ekos\ıphone 1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512763"/>
            <a:ext cx="7920038" cy="59404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Bilgisayar\Desktop\ekos\ıphone 1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476250"/>
            <a:ext cx="8064500" cy="60483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C:\Users\Bilgisayar\Desktop\ekos\ıphone 1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404813"/>
            <a:ext cx="8135938" cy="61023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C:\Users\Bilgisayar\Desktop\ekos\ıphone 1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476250"/>
            <a:ext cx="8135938" cy="61023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C:\Users\Bilgisayar\Desktop\ekos\ıphone 1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476250"/>
            <a:ext cx="8135938" cy="610235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C:\Users\Bilgisayar\Desktop\ekos\ıphone 1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476250"/>
            <a:ext cx="8064500" cy="60483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C:\Users\Bilgisayar\Desktop\ekos\ıphone 1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404813"/>
            <a:ext cx="8207375" cy="61563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C:\Users\Bilgisayar\Desktop\ekos\ıphone 1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476250"/>
            <a:ext cx="8170862" cy="612933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endParaRPr lang="tr-TR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7410" name="2 İçerik Yer Tutucusu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tr-TR" smtClean="0"/>
              <a:t>Derin ven trombozunda kateter aracılı mikrodalga ultrason ile hızlandırılmış trombolitik tedavi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C:\Users\Bilgisayar\Desktop\ekos\ıphone 1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404813"/>
            <a:ext cx="8170862" cy="612933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C:\Users\Bilgisayar\Desktop\ekos\ıphone 16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33375"/>
            <a:ext cx="8316912" cy="623728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C:\Users\Bilgisayar\Desktop\ekos\ıphone 1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404813"/>
            <a:ext cx="8170862" cy="612933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C:\Users\Bilgisayar\Desktop\ekos\ıphone 1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404813"/>
            <a:ext cx="8208962" cy="61563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 descr="C:\Users\Bilgisayar\Desktop\ekos\ıphone 18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404813"/>
            <a:ext cx="8101012" cy="607536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74663" y="145256"/>
            <a:ext cx="8229600" cy="1399033"/>
          </a:xfrm>
        </p:spPr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DVT başlangıç zamanı </a:t>
            </a:r>
            <a:b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</a:b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572000"/>
          </a:xfrm>
        </p:spPr>
        <p:txBody>
          <a:bodyPr>
            <a:normAutofit fontScale="92500" lnSpcReduction="2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2 olgu 	1 gün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3 gün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5 gün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2 hafta 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3 hafta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2 ay </a:t>
            </a:r>
            <a:r>
              <a:rPr lang="tr-TR" sz="2400" dirty="0" smtClean="0"/>
              <a:t>(Geçirilmiş PE, vena kava filtresi)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	3 ay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 	4 ay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	7 ay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dirty="0" smtClean="0"/>
              <a:t>1 olgu	1 yıl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2 İçerik Yer Tutucusu"/>
          <p:cNvSpPr>
            <a:spLocks noGrp="1"/>
          </p:cNvSpPr>
          <p:nvPr>
            <p:ph idx="1"/>
          </p:nvPr>
        </p:nvSpPr>
        <p:spPr>
          <a:xfrm>
            <a:off x="323850" y="1412875"/>
            <a:ext cx="8229600" cy="4572000"/>
          </a:xfrm>
        </p:spPr>
        <p:txBody>
          <a:bodyPr/>
          <a:lstStyle/>
          <a:p>
            <a:pPr eaLnBrk="1" hangingPunct="1"/>
            <a:r>
              <a:rPr lang="tr-TR" sz="2800" smtClean="0"/>
              <a:t>Tüm olgular işlem sonrası yoğun bakımda takip edildi.</a:t>
            </a:r>
          </a:p>
          <a:p>
            <a:pPr eaLnBrk="1" hangingPunct="1"/>
            <a:r>
              <a:rPr lang="tr-TR" sz="2800" smtClean="0"/>
              <a:t>Kateterden 1 mg/saat trombolitik ajan (ACTILYSE, Alteplaz) infüzyonu 16-20 saat süreyle uygulandı.</a:t>
            </a:r>
          </a:p>
          <a:p>
            <a:pPr eaLnBrk="1" hangingPunct="1"/>
            <a:r>
              <a:rPr lang="tr-TR" sz="2800" smtClean="0"/>
              <a:t>Birlikte ultrasonik kateteri soğutmak amaçlı serum fizyolojik infüzyonu (50ml/saat)yapıldı.</a:t>
            </a:r>
          </a:p>
          <a:p>
            <a:pPr eaLnBrk="1" hangingPunct="1">
              <a:buFont typeface="Wingdings 2" pitchFamily="18" charset="2"/>
              <a:buNone/>
            </a:pPr>
            <a:endParaRPr lang="tr-TR" sz="2800" smtClean="0"/>
          </a:p>
          <a:p>
            <a:pPr eaLnBrk="1" hangingPunct="1"/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tr-TR" smtClean="0">
                <a:ln>
                  <a:noFill/>
                </a:ln>
                <a:effectLst/>
                <a:latin typeface="Arial" charset="0"/>
              </a:rPr>
              <a:t>Avantajlar?</a:t>
            </a:r>
          </a:p>
        </p:txBody>
      </p:sp>
      <p:sp>
        <p:nvSpPr>
          <p:cNvPr id="49154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844675"/>
            <a:ext cx="8445500" cy="4572000"/>
          </a:xfrm>
        </p:spPr>
        <p:txBody>
          <a:bodyPr/>
          <a:lstStyle/>
          <a:p>
            <a:pPr eaLnBrk="1" hangingPunct="1"/>
            <a:r>
              <a:rPr lang="tr-TR" sz="2400" smtClean="0"/>
              <a:t>Ameliyathanede veya anjio odasında yapılabilir (USG ve C kollu skopi). </a:t>
            </a:r>
          </a:p>
          <a:p>
            <a:pPr eaLnBrk="1" hangingPunct="1"/>
            <a:r>
              <a:rPr lang="tr-TR" sz="2400" smtClean="0"/>
              <a:t>Kısa sürede (ort 20 dk) kateter yerleştirilebilir. </a:t>
            </a:r>
          </a:p>
          <a:p>
            <a:pPr eaLnBrk="1" hangingPunct="1"/>
            <a:r>
              <a:rPr lang="tr-TR" sz="2400" smtClean="0"/>
              <a:t>Trombolitik düşük dozda uygulandığından kanama riski az.</a:t>
            </a:r>
          </a:p>
          <a:p>
            <a:pPr eaLnBrk="1" hangingPunct="1"/>
            <a:r>
              <a:rPr lang="tr-TR" sz="2400" smtClean="0"/>
              <a:t>Kapaklara zarar vermez.</a:t>
            </a:r>
          </a:p>
          <a:p>
            <a:pPr eaLnBrk="1" hangingPunct="1"/>
            <a:r>
              <a:rPr lang="tr-TR" sz="2400" smtClean="0"/>
              <a:t>Trombüsü mekanik olarak parçalamadığından emboli riski düşük.</a:t>
            </a:r>
          </a:p>
          <a:p>
            <a:pPr eaLnBrk="1" hangingPunct="1"/>
            <a:r>
              <a:rPr lang="tr-TR" sz="2400" smtClean="0"/>
              <a:t>Eritrositlere zarar vermez.</a:t>
            </a:r>
          </a:p>
          <a:p>
            <a:pPr eaLnBrk="1" hangingPunct="1"/>
            <a:r>
              <a:rPr lang="tr-TR" sz="2400" smtClean="0"/>
              <a:t>Tedavi konsolu oldukça kompak</a:t>
            </a:r>
          </a:p>
          <a:p>
            <a:pPr eaLnBrk="1" hangingPunct="1"/>
            <a:endParaRPr lang="tr-TR" sz="2400" smtClean="0"/>
          </a:p>
          <a:p>
            <a:pPr eaLnBrk="1" hangingPunct="1"/>
            <a:endParaRPr lang="tr-TR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>Bulgular</a:t>
            </a: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95288" y="1484313"/>
            <a:ext cx="8229600" cy="4572000"/>
          </a:xfrm>
        </p:spPr>
        <p:txBody>
          <a:bodyPr>
            <a:normAutofit lnSpcReduction="1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Hiçbir olguda işlem sırasında ve sonrasında komplikasyon gelişmedi.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Tüm olgularda klinik olarak işlem sonrası semptomlarda belirgin düzelme görüldü.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İşlem sonrası tüm olgulara </a:t>
            </a:r>
            <a:r>
              <a:rPr lang="tr-TR" sz="2400" dirty="0" err="1" smtClean="0"/>
              <a:t>doppler</a:t>
            </a:r>
            <a:r>
              <a:rPr lang="tr-TR" sz="2400" dirty="0" smtClean="0"/>
              <a:t> USG kontrolü yapıldı.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4 olguda </a:t>
            </a:r>
            <a:r>
              <a:rPr lang="tr-TR" sz="2400" dirty="0" err="1" smtClean="0"/>
              <a:t>trombüste</a:t>
            </a:r>
            <a:r>
              <a:rPr lang="tr-TR" sz="2400" dirty="0" smtClean="0"/>
              <a:t> tama  yakın gerileme. (Akut DVT olguları)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6 olguda </a:t>
            </a:r>
            <a:r>
              <a:rPr lang="tr-TR" sz="2400" dirty="0" err="1" smtClean="0"/>
              <a:t>trombüste</a:t>
            </a:r>
            <a:r>
              <a:rPr lang="tr-TR" sz="2400" dirty="0" smtClean="0"/>
              <a:t> belirgin gerileme ve </a:t>
            </a:r>
            <a:r>
              <a:rPr lang="tr-TR" sz="2400" dirty="0" err="1" smtClean="0"/>
              <a:t>ven</a:t>
            </a:r>
            <a:r>
              <a:rPr lang="tr-TR" sz="2400" dirty="0" smtClean="0"/>
              <a:t> içinde </a:t>
            </a:r>
            <a:r>
              <a:rPr lang="tr-TR" sz="2400" dirty="0" err="1" smtClean="0"/>
              <a:t>rekanalizasyon</a:t>
            </a:r>
            <a:r>
              <a:rPr lang="tr-TR" sz="2400" dirty="0" smtClean="0"/>
              <a:t>.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tr-TR" sz="2400" dirty="0" smtClean="0"/>
              <a:t>1 olguda  klinik olarak  semptomlar azalmakla birlikte USG ile </a:t>
            </a:r>
            <a:r>
              <a:rPr lang="tr-TR" sz="2400" dirty="0" err="1" smtClean="0"/>
              <a:t>trombüs</a:t>
            </a:r>
            <a:r>
              <a:rPr lang="tr-TR" sz="2400" dirty="0" smtClean="0"/>
              <a:t> saptandı</a:t>
            </a:r>
            <a:endParaRPr 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endParaRPr lang="tr-TR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51202" name="2 İçerik Yer Tutucusu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/>
            <a:r>
              <a:rPr lang="tr-TR" smtClean="0"/>
              <a:t>Ultrasonik enerji ile hızlandırılmış kateter aracılı trombolitik tedavi akut derin ven trombozunda etkin bir tedavi seçeneği olup, sonuçlar umut vericidir.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dirty="0" smtClean="0">
                <a:solidFill>
                  <a:schemeClr val="accent1">
                    <a:tint val="83000"/>
                    <a:satMod val="150000"/>
                  </a:schemeClr>
                </a:solidFill>
                <a:effectLst/>
                <a:latin typeface="Georgia" pitchFamily="18" charset="0"/>
              </a:rPr>
              <a:t>Yöntemin Amacı</a:t>
            </a: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  <a:effectLst/>
              <a:latin typeface="Georgia" pitchFamily="18" charset="0"/>
            </a:endParaRPr>
          </a:p>
        </p:txBody>
      </p:sp>
      <p:sp>
        <p:nvSpPr>
          <p:cNvPr id="18434" name="2 İçerik Yer Tutucusu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buFontTx/>
              <a:buNone/>
              <a:tabLst>
                <a:tab pos="631825" algn="l"/>
              </a:tabLst>
            </a:pPr>
            <a:r>
              <a:rPr lang="tr-TR" sz="2800" smtClean="0"/>
              <a:t>	</a:t>
            </a:r>
            <a:r>
              <a:rPr lang="en-US" sz="2800" smtClean="0"/>
              <a:t>1. </a:t>
            </a:r>
            <a:r>
              <a:rPr lang="tr-TR" sz="2800" smtClean="0"/>
              <a:t>Trombolitik ilacın pıhtı içine taşınmasını kateter ile sağlamak</a:t>
            </a:r>
          </a:p>
          <a:p>
            <a:pPr eaLnBrk="1" hangingPunct="1">
              <a:buFontTx/>
              <a:buNone/>
              <a:tabLst>
                <a:tab pos="631825" algn="l"/>
              </a:tabLst>
            </a:pPr>
            <a:r>
              <a:rPr lang="tr-TR" sz="2800" smtClean="0"/>
              <a:t>	</a:t>
            </a:r>
          </a:p>
          <a:p>
            <a:pPr eaLnBrk="1" hangingPunct="1">
              <a:buFontTx/>
              <a:buNone/>
              <a:tabLst>
                <a:tab pos="631825" algn="l"/>
              </a:tabLst>
            </a:pPr>
            <a:endParaRPr lang="en-US" sz="2800" smtClean="0"/>
          </a:p>
          <a:p>
            <a:pPr eaLnBrk="1" hangingPunct="1">
              <a:buFontTx/>
              <a:buNone/>
              <a:tabLst>
                <a:tab pos="631825" algn="l"/>
              </a:tabLst>
            </a:pPr>
            <a:r>
              <a:rPr lang="en-US" sz="2800" smtClean="0"/>
              <a:t>	2.</a:t>
            </a:r>
            <a:r>
              <a:rPr lang="tr-TR" sz="2800" smtClean="0"/>
              <a:t> Ultrasonik </a:t>
            </a:r>
            <a:r>
              <a:rPr lang="en-US" sz="2800" smtClean="0"/>
              <a:t> </a:t>
            </a:r>
            <a:r>
              <a:rPr lang="tr-TR" sz="2800" smtClean="0"/>
              <a:t>enerji ile pıhtının içine daha fazla ilacın iletilmesini sağlamak</a:t>
            </a:r>
            <a:endParaRPr lang="en-US" sz="2800" smtClean="0"/>
          </a:p>
          <a:p>
            <a:pPr lvl="1" eaLnBrk="1" hangingPunct="1">
              <a:buFontTx/>
              <a:buNone/>
              <a:tabLst>
                <a:tab pos="631825" algn="l"/>
              </a:tabLst>
            </a:pPr>
            <a:r>
              <a:rPr lang="en-US" sz="2000" smtClean="0"/>
              <a:t>	</a:t>
            </a:r>
          </a:p>
          <a:p>
            <a:pPr eaLnBrk="1" hangingPunct="1">
              <a:tabLst>
                <a:tab pos="631825" algn="l"/>
              </a:tabLst>
            </a:pPr>
            <a:endParaRPr lang="tr-TR" smtClean="0"/>
          </a:p>
        </p:txBody>
      </p:sp>
      <p:sp>
        <p:nvSpPr>
          <p:cNvPr id="18435" name="3 Dikdörtgen"/>
          <p:cNvSpPr>
            <a:spLocks noChangeArrowheads="1"/>
          </p:cNvSpPr>
          <p:nvPr/>
        </p:nvSpPr>
        <p:spPr bwMode="auto">
          <a:xfrm>
            <a:off x="2286000" y="2967038"/>
            <a:ext cx="4572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 descr="C:\Users\Bilgisayar\Desktop\Sazova Park (42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034"/>
          <a:stretch>
            <a:fillRect/>
          </a:stretch>
        </p:blipFill>
        <p:spPr>
          <a:xfrm>
            <a:off x="1979613" y="476250"/>
            <a:ext cx="5091112" cy="5976938"/>
          </a:xfrm>
        </p:spPr>
      </p:pic>
      <p:sp>
        <p:nvSpPr>
          <p:cNvPr id="52226" name="4 Metin kutusu"/>
          <p:cNvSpPr txBox="1">
            <a:spLocks noChangeArrowheads="1"/>
          </p:cNvSpPr>
          <p:nvPr/>
        </p:nvSpPr>
        <p:spPr bwMode="auto">
          <a:xfrm>
            <a:off x="2700338" y="908050"/>
            <a:ext cx="410368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r-TR" sz="3200">
                <a:latin typeface="Century Gothic" pitchFamily="34" charset="0"/>
              </a:rPr>
              <a:t>Teşekkürler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sz="4400" dirty="0" smtClean="0">
                <a:solidFill>
                  <a:schemeClr val="accent1"/>
                </a:solidFill>
                <a:effectLst/>
                <a:latin typeface="Georgia" pitchFamily="18" charset="0"/>
              </a:rPr>
              <a:t>Nasıl çalışıyor?</a:t>
            </a:r>
            <a:r>
              <a:rPr lang="en-US" dirty="0" smtClean="0">
                <a:solidFill>
                  <a:srgbClr val="11568C"/>
                </a:solidFill>
                <a:latin typeface="Book Antiqua" pitchFamily="18" charset="0"/>
              </a:rPr>
              <a:t/>
            </a:r>
            <a:br>
              <a:rPr lang="en-US" dirty="0" smtClean="0">
                <a:solidFill>
                  <a:srgbClr val="11568C"/>
                </a:solidFill>
                <a:latin typeface="Book Antiqua" pitchFamily="18" charset="0"/>
              </a:rPr>
            </a:b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19458" name="2 İçerik Yer Tutucusu"/>
          <p:cNvSpPr>
            <a:spLocks noGrp="1"/>
          </p:cNvSpPr>
          <p:nvPr>
            <p:ph idx="1"/>
          </p:nvPr>
        </p:nvSpPr>
        <p:spPr>
          <a:xfrm>
            <a:off x="323850" y="1882775"/>
            <a:ext cx="8640763" cy="4859338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tr-TR" sz="3200" smtClean="0"/>
              <a:t>Ultrasonik enerji  </a:t>
            </a:r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endParaRPr lang="tr-TR" sz="2800" smtClean="0"/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r>
              <a:rPr lang="tr-TR" sz="2400" smtClean="0"/>
              <a:t>- Fibrin yapısında reversible değişikliğe neden olarak </a:t>
            </a:r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r>
              <a:rPr lang="tr-TR" sz="2400" smtClean="0"/>
              <a:t>- Fibrinin uzamasına ve gevşemesine yol açar</a:t>
            </a:r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r>
              <a:rPr lang="tr-TR" sz="2400" smtClean="0"/>
              <a:t>- Pıhtı bileşenleri arasında daha çok boşluk oluşturur</a:t>
            </a:r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r>
              <a:rPr lang="tr-TR" sz="2400" smtClean="0"/>
              <a:t>- Trombolitik ajanın pıhtı içine daha kolay ulaşmasını sağlar</a:t>
            </a:r>
          </a:p>
          <a:p>
            <a:pPr eaLnBrk="1" hangingPunct="1">
              <a:spcAft>
                <a:spcPct val="20000"/>
              </a:spcAft>
              <a:buFont typeface="Wingdings 2" pitchFamily="18" charset="2"/>
              <a:buNone/>
            </a:pPr>
            <a:endParaRPr lang="tr-TR" sz="1900" smtClean="0"/>
          </a:p>
          <a:p>
            <a:pPr eaLnBrk="1" hangingPunct="1">
              <a:buFont typeface="Wingdings 2" pitchFamily="18" charset="2"/>
              <a:buNone/>
            </a:pPr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399032"/>
          </a:xfrm>
        </p:spPr>
        <p:txBody>
          <a:bodyPr>
            <a:normAutofit fontScale="90000"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accent1"/>
                </a:solidFill>
                <a:effectLst/>
                <a:latin typeface="Georgia" pitchFamily="18" charset="0"/>
              </a:rPr>
              <a:t>Ultrasound </a:t>
            </a:r>
            <a:r>
              <a:rPr lang="tr-TR" sz="4400" dirty="0" smtClean="0">
                <a:solidFill>
                  <a:schemeClr val="accent1"/>
                </a:solidFill>
                <a:effectLst/>
                <a:latin typeface="Georgia" pitchFamily="18" charset="0"/>
              </a:rPr>
              <a:t>ile hızlandırılmış </a:t>
            </a:r>
            <a:r>
              <a:rPr lang="tr-TR" sz="4400" dirty="0" err="1" smtClean="0">
                <a:solidFill>
                  <a:schemeClr val="accent1"/>
                </a:solidFill>
                <a:effectLst/>
                <a:latin typeface="Georgia" pitchFamily="18" charset="0"/>
              </a:rPr>
              <a:t>Tromboliz</a:t>
            </a:r>
            <a:r>
              <a:rPr lang="en-US" sz="4400" dirty="0" smtClean="0">
                <a:solidFill>
                  <a:srgbClr val="11568C"/>
                </a:solidFill>
                <a:latin typeface="Book Antiqua" pitchFamily="18" charset="0"/>
              </a:rPr>
              <a:t/>
            </a:r>
            <a:br>
              <a:rPr lang="en-US" sz="4400" dirty="0" smtClean="0">
                <a:solidFill>
                  <a:srgbClr val="11568C"/>
                </a:solidFill>
                <a:latin typeface="Book Antiqua" pitchFamily="18" charset="0"/>
              </a:rPr>
            </a:br>
            <a:endParaRPr lang="tr-TR" dirty="0">
              <a:solidFill>
                <a:schemeClr val="accent1">
                  <a:tint val="83000"/>
                  <a:satMod val="150000"/>
                </a:schemeClr>
              </a:solidFill>
            </a:endParaRPr>
          </a:p>
        </p:txBody>
      </p:sp>
      <p:sp>
        <p:nvSpPr>
          <p:cNvPr id="20482" name="2 İçerik Yer Tutucusu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tr-TR" smtClean="0"/>
              <a:t>Düşük enerjili, yüksek frekanslı (2.2 MHz) ultrasonik enerji infüzyon kateteri boyunca (6-50 cm) radyal olarak verilir. </a:t>
            </a:r>
          </a:p>
          <a:p>
            <a:pPr eaLnBrk="1" hangingPunct="1">
              <a:spcAft>
                <a:spcPct val="20000"/>
              </a:spcAft>
            </a:pPr>
            <a:r>
              <a:rPr lang="tr-TR" smtClean="0"/>
              <a:t>Ultrasonik enerji pıhtıyı parçalamaz, trombolitik ajanın pıhtıya olan geçirgenliği artırır.</a:t>
            </a:r>
          </a:p>
          <a:p>
            <a:pPr eaLnBrk="1" hangingPunct="1">
              <a:spcAft>
                <a:spcPct val="20000"/>
              </a:spcAft>
            </a:pPr>
            <a:r>
              <a:rPr lang="tr-TR" smtClean="0"/>
              <a:t>Ultrasonik enerji ve lokal ısı otomatik olarak kontrol edilir.</a:t>
            </a:r>
          </a:p>
          <a:p>
            <a:pPr eaLnBrk="1" hangingPunct="1">
              <a:buFont typeface="Wingdings 2" pitchFamily="18" charset="2"/>
              <a:buNone/>
            </a:pPr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4211638" y="2209800"/>
            <a:ext cx="4627562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tr-TR" sz="2800" b="1">
                <a:latin typeface="Times New Roman" pitchFamily="18" charset="0"/>
              </a:rPr>
              <a:t>Özellikler</a:t>
            </a:r>
            <a:endParaRPr lang="en-US" sz="2800" b="1">
              <a:latin typeface="Times New Roman" pitchFamily="18" charset="0"/>
            </a:endParaRPr>
          </a:p>
          <a:p>
            <a:pPr lvl="1">
              <a:buFontTx/>
              <a:buChar char="•"/>
            </a:pPr>
            <a:r>
              <a:rPr lang="en-US">
                <a:latin typeface="Times New Roman" pitchFamily="18" charset="0"/>
              </a:rPr>
              <a:t> 5.4 Fr </a:t>
            </a:r>
            <a:r>
              <a:rPr lang="tr-TR">
                <a:latin typeface="Times New Roman" pitchFamily="18" charset="0"/>
              </a:rPr>
              <a:t>k</a:t>
            </a:r>
            <a:r>
              <a:rPr lang="en-US">
                <a:latin typeface="Times New Roman" pitchFamily="18" charset="0"/>
              </a:rPr>
              <a:t>ateter</a:t>
            </a:r>
          </a:p>
          <a:p>
            <a:pPr lvl="1">
              <a:buFontTx/>
              <a:buChar char="•"/>
            </a:pPr>
            <a:r>
              <a:rPr lang="en-US">
                <a:latin typeface="Times New Roman" pitchFamily="18" charset="0"/>
              </a:rPr>
              <a:t> </a:t>
            </a:r>
            <a:r>
              <a:rPr lang="tr-TR">
                <a:latin typeface="Times New Roman" pitchFamily="18" charset="0"/>
              </a:rPr>
              <a:t>Esnek, kırılmaya karşı dirençli</a:t>
            </a:r>
            <a:endParaRPr lang="en-US">
              <a:latin typeface="Times New Roman" pitchFamily="18" charset="0"/>
            </a:endParaRPr>
          </a:p>
          <a:p>
            <a:pPr lvl="1">
              <a:buFontTx/>
              <a:buChar char="•"/>
            </a:pPr>
            <a:r>
              <a:rPr lang="en-US">
                <a:latin typeface="Times New Roman" pitchFamily="18" charset="0"/>
              </a:rPr>
              <a:t> 106 </a:t>
            </a:r>
            <a:r>
              <a:rPr lang="tr-TR">
                <a:latin typeface="Times New Roman" pitchFamily="18" charset="0"/>
              </a:rPr>
              <a:t>- </a:t>
            </a:r>
            <a:r>
              <a:rPr lang="en-US">
                <a:latin typeface="Times New Roman" pitchFamily="18" charset="0"/>
              </a:rPr>
              <a:t>135 cm. </a:t>
            </a:r>
            <a:r>
              <a:rPr lang="tr-TR">
                <a:latin typeface="Times New Roman" pitchFamily="18" charset="0"/>
              </a:rPr>
              <a:t>uzunlukta</a:t>
            </a:r>
            <a:endParaRPr lang="en-US">
              <a:latin typeface="Times New Roman" pitchFamily="18" charset="0"/>
            </a:endParaRPr>
          </a:p>
          <a:p>
            <a:pPr lvl="1">
              <a:buFontTx/>
              <a:buChar char="•"/>
            </a:pPr>
            <a:r>
              <a:rPr lang="en-US">
                <a:latin typeface="Times New Roman" pitchFamily="18" charset="0"/>
              </a:rPr>
              <a:t> Radio</a:t>
            </a:r>
            <a:r>
              <a:rPr lang="tr-TR">
                <a:latin typeface="Times New Roman" pitchFamily="18" charset="0"/>
              </a:rPr>
              <a:t>pak markerlar ile tedavi edilen bölge belirlenir.</a:t>
            </a:r>
            <a:endParaRPr lang="en-US">
              <a:solidFill>
                <a:srgbClr val="0099CC"/>
              </a:solidFill>
              <a:latin typeface="Times New Roman" pitchFamily="18" charset="0"/>
            </a:endParaRPr>
          </a:p>
          <a:p>
            <a:pPr lvl="1">
              <a:buFontTx/>
              <a:buChar char="•"/>
            </a:pPr>
            <a:r>
              <a:rPr lang="en-US">
                <a:latin typeface="Times New Roman" pitchFamily="18" charset="0"/>
              </a:rPr>
              <a:t> 6, 12, 18, 24, 30, 40 </a:t>
            </a:r>
            <a:r>
              <a:rPr lang="tr-TR">
                <a:latin typeface="Times New Roman" pitchFamily="18" charset="0"/>
              </a:rPr>
              <a:t>ve</a:t>
            </a:r>
            <a:r>
              <a:rPr lang="en-US">
                <a:latin typeface="Times New Roman" pitchFamily="18" charset="0"/>
              </a:rPr>
              <a:t> 50 cm </a:t>
            </a:r>
            <a:r>
              <a:rPr lang="tr-TR">
                <a:latin typeface="Times New Roman" pitchFamily="18" charset="0"/>
              </a:rPr>
              <a:t>boyutlarında</a:t>
            </a:r>
            <a:endParaRPr lang="en-US">
              <a:latin typeface="Times New Roman" pitchFamily="18" charset="0"/>
            </a:endParaRPr>
          </a:p>
        </p:txBody>
      </p:sp>
      <p:pic>
        <p:nvPicPr>
          <p:cNvPr id="21506" name="Picture 4" descr="Picture 0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lum bright="18000" contrast="48000"/>
          </a:blip>
          <a:srcRect/>
          <a:stretch>
            <a:fillRect/>
          </a:stretch>
        </p:blipFill>
        <p:spPr>
          <a:xfrm>
            <a:off x="179388" y="836613"/>
            <a:ext cx="8710612" cy="1152525"/>
          </a:xfrm>
        </p:spPr>
      </p:pic>
      <p:pic>
        <p:nvPicPr>
          <p:cNvPr id="21507" name="Picture 3" descr="Lysus Tip PP010620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246063" y="2214563"/>
            <a:ext cx="3962400" cy="3535362"/>
          </a:xfrm>
        </p:spPr>
      </p:pic>
      <p:sp>
        <p:nvSpPr>
          <p:cNvPr id="21508" name="AutoShape 4"/>
          <p:cNvSpPr>
            <a:spLocks noChangeArrowheads="1"/>
          </p:cNvSpPr>
          <p:nvPr/>
        </p:nvSpPr>
        <p:spPr bwMode="auto">
          <a:xfrm rot="-2933275">
            <a:off x="2667000" y="3200400"/>
            <a:ext cx="533400" cy="228600"/>
          </a:xfrm>
          <a:prstGeom prst="lef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entury Gothic" pitchFamily="34" charset="0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28600" y="990600"/>
            <a:ext cx="7010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>
              <a:solidFill>
                <a:srgbClr val="11568C"/>
              </a:solidFill>
              <a:latin typeface="Book Antiqua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atheter cross section Illu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</p:pic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1905000" y="-152400"/>
            <a:ext cx="647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tr-TR" sz="3200">
                <a:solidFill>
                  <a:schemeClr val="accent1"/>
                </a:solidFill>
                <a:latin typeface="Book Antiqua" pitchFamily="18" charset="0"/>
              </a:rPr>
              <a:t>Kateterin kesiti</a:t>
            </a:r>
            <a:endParaRPr lang="en-US">
              <a:solidFill>
                <a:schemeClr val="accent1"/>
              </a:solidFill>
              <a:latin typeface="Book Antiqua" pitchFamily="18" charset="0"/>
            </a:endParaRP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5089525" y="5334000"/>
            <a:ext cx="24526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>
                <a:solidFill>
                  <a:schemeClr val="bg1"/>
                </a:solidFill>
                <a:latin typeface="Century Gothic" pitchFamily="34" charset="0"/>
              </a:rPr>
              <a:t>İlaç lümeni (3 adet)</a:t>
            </a:r>
            <a:r>
              <a:rPr lang="en-US">
                <a:latin typeface="Century Gothic" pitchFamily="34" charset="0"/>
              </a:rPr>
              <a:t>)</a:t>
            </a:r>
          </a:p>
          <a:p>
            <a:r>
              <a:rPr lang="en-US">
                <a:latin typeface="Century Gothic" pitchFamily="34" charset="0"/>
              </a:rPr>
              <a:t>g Lumen (x 3)</a:t>
            </a: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219200" y="1752600"/>
            <a:ext cx="3322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entury Gothic" pitchFamily="34" charset="0"/>
              </a:rPr>
              <a:t>Central Coolant Lumen</a:t>
            </a:r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304800" y="2667000"/>
            <a:ext cx="13160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>
                <a:solidFill>
                  <a:schemeClr val="bg1"/>
                </a:solidFill>
                <a:latin typeface="Century Gothic" pitchFamily="34" charset="0"/>
              </a:rPr>
              <a:t>Isı sensörü</a:t>
            </a:r>
            <a:endParaRPr lang="en-US" b="1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en-US">
                <a:latin typeface="Century Gothic" pitchFamily="34" charset="0"/>
              </a:rPr>
              <a:t>l Sensor</a:t>
            </a:r>
          </a:p>
        </p:txBody>
      </p:sp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971800" y="6172200"/>
            <a:ext cx="5100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entury Gothic" pitchFamily="34" charset="0"/>
              </a:rPr>
              <a:t>Guidewire or MSD (0.035” diameter)</a:t>
            </a:r>
          </a:p>
        </p:txBody>
      </p:sp>
      <p:sp>
        <p:nvSpPr>
          <p:cNvPr id="23559" name="Line 9"/>
          <p:cNvSpPr>
            <a:spLocks noChangeShapeType="1"/>
          </p:cNvSpPr>
          <p:nvPr/>
        </p:nvSpPr>
        <p:spPr bwMode="auto">
          <a:xfrm flipH="1" flipV="1">
            <a:off x="3505200" y="5562600"/>
            <a:ext cx="152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3560" name="Line 10"/>
          <p:cNvSpPr>
            <a:spLocks noChangeShapeType="1"/>
          </p:cNvSpPr>
          <p:nvPr/>
        </p:nvSpPr>
        <p:spPr bwMode="auto">
          <a:xfrm>
            <a:off x="1600200" y="3200400"/>
            <a:ext cx="685800" cy="914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3561" name="Line 11"/>
          <p:cNvSpPr>
            <a:spLocks noChangeShapeType="1"/>
          </p:cNvSpPr>
          <p:nvPr/>
        </p:nvSpPr>
        <p:spPr bwMode="auto">
          <a:xfrm>
            <a:off x="2339975" y="2420938"/>
            <a:ext cx="860425" cy="12366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3562" name="11 Dikdörtgen"/>
          <p:cNvSpPr>
            <a:spLocks noChangeArrowheads="1"/>
          </p:cNvSpPr>
          <p:nvPr/>
        </p:nvSpPr>
        <p:spPr bwMode="auto">
          <a:xfrm>
            <a:off x="611188" y="1989138"/>
            <a:ext cx="20177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>
                <a:solidFill>
                  <a:schemeClr val="bg1"/>
                </a:solidFill>
                <a:latin typeface="Century Gothic" pitchFamily="34" charset="0"/>
              </a:rPr>
              <a:t>Soğutucu lümen</a:t>
            </a:r>
            <a:endParaRPr lang="en-US" b="1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23563" name="12 Dikdörtgen"/>
          <p:cNvSpPr>
            <a:spLocks noChangeArrowheads="1"/>
          </p:cNvSpPr>
          <p:nvPr/>
        </p:nvSpPr>
        <p:spPr bwMode="auto">
          <a:xfrm>
            <a:off x="3165475" y="3244850"/>
            <a:ext cx="185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3657600"/>
            <a:ext cx="4191000" cy="2286000"/>
          </a:xfrm>
        </p:spPr>
        <p:txBody>
          <a:bodyPr/>
          <a:lstStyle/>
          <a:p>
            <a:pPr eaLnBrk="1" hangingPunct="1"/>
            <a:r>
              <a:rPr lang="tr-TR" smtClean="0"/>
              <a:t>Minyatür 2.2 MHz akustik transdüser</a:t>
            </a:r>
            <a:endParaRPr lang="en-US" smtClean="0"/>
          </a:p>
          <a:p>
            <a:pPr eaLnBrk="1" hangingPunct="1"/>
            <a:r>
              <a:rPr lang="en-US" smtClean="0"/>
              <a:t>Ultraso</a:t>
            </a:r>
            <a:r>
              <a:rPr lang="tr-TR" smtClean="0"/>
              <a:t>nik </a:t>
            </a:r>
            <a:r>
              <a:rPr lang="en-US" smtClean="0"/>
              <a:t> </a:t>
            </a:r>
            <a:r>
              <a:rPr lang="tr-TR" smtClean="0"/>
              <a:t>e</a:t>
            </a:r>
            <a:r>
              <a:rPr lang="en-US" smtClean="0"/>
              <a:t>ner</a:t>
            </a:r>
            <a:r>
              <a:rPr lang="tr-TR" smtClean="0"/>
              <a:t>ji</a:t>
            </a:r>
            <a:r>
              <a:rPr lang="en-US" smtClean="0"/>
              <a:t> </a:t>
            </a:r>
            <a:r>
              <a:rPr lang="tr-TR" smtClean="0"/>
              <a:t>radyal olarak yayılır</a:t>
            </a:r>
            <a:endParaRPr lang="en-US" smtClean="0"/>
          </a:p>
          <a:p>
            <a:pPr lvl="2" eaLnBrk="1" hangingPunct="1"/>
            <a:endParaRPr lang="en-US" smtClean="0"/>
          </a:p>
        </p:txBody>
      </p:sp>
      <p:pic>
        <p:nvPicPr>
          <p:cNvPr id="25602" name="Picture 3" descr="zoom i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2582309">
            <a:off x="1143000" y="1295400"/>
            <a:ext cx="1676400" cy="1960563"/>
          </a:xfrm>
        </p:spPr>
      </p:pic>
      <p:pic>
        <p:nvPicPr>
          <p:cNvPr id="25603" name="Picture 7" descr="DSC0012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181600" y="990600"/>
            <a:ext cx="3505200" cy="2590800"/>
          </a:xfrm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pic>
        <p:nvPicPr>
          <p:cNvPr id="25604" name="Picture 4" descr="schl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3657600"/>
            <a:ext cx="3505200" cy="29051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prstShdw prst="shdw13" dist="53882" dir="13500000">
              <a:srgbClr val="808080">
                <a:alpha val="50000"/>
              </a:srgbClr>
            </a:prstShdw>
          </a:effec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0" y="6324600"/>
            <a:ext cx="87630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285750" algn="ctr">
              <a:spcBef>
                <a:spcPct val="50000"/>
              </a:spcBef>
              <a:buClr>
                <a:srgbClr val="FFFF00"/>
              </a:buClr>
            </a:pPr>
            <a:endParaRPr lang="tr-TR" sz="140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908050"/>
            <a:ext cx="5486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accent1"/>
                </a:solidFill>
                <a:latin typeface="Century Gothic" pitchFamily="34" charset="0"/>
              </a:rPr>
              <a:t>Ultrason</a:t>
            </a:r>
            <a:r>
              <a:rPr lang="tr-TR" sz="2800">
                <a:solidFill>
                  <a:schemeClr val="accent1"/>
                </a:solidFill>
                <a:latin typeface="Century Gothic" pitchFamily="34" charset="0"/>
              </a:rPr>
              <a:t>ik enerji çekirdekleri</a:t>
            </a:r>
            <a:endParaRPr lang="en-US" sz="2800">
              <a:solidFill>
                <a:schemeClr val="accent1"/>
              </a:solidFill>
              <a:latin typeface="Century Gothic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3"/>
          <p:cNvSpPr>
            <a:spLocks noChangeArrowheads="1"/>
          </p:cNvSpPr>
          <p:nvPr/>
        </p:nvSpPr>
        <p:spPr bwMode="auto">
          <a:xfrm rot="10800000">
            <a:off x="6432550" y="3635375"/>
            <a:ext cx="1774825" cy="595313"/>
          </a:xfrm>
          <a:prstGeom prst="homePlate">
            <a:avLst>
              <a:gd name="adj" fmla="val 745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en-US" sz="1200" b="1">
                <a:latin typeface="Century Gothic" pitchFamily="34" charset="0"/>
              </a:rPr>
              <a:t>ULTRASO</a:t>
            </a:r>
            <a:r>
              <a:rPr lang="tr-TR" sz="1200" b="1">
                <a:latin typeface="Century Gothic" pitchFamily="34" charset="0"/>
              </a:rPr>
              <a:t>NİK ENERJİ</a:t>
            </a:r>
            <a:endParaRPr lang="en-US" sz="1200" b="1">
              <a:latin typeface="Century Gothic" pitchFamily="34" charset="0"/>
            </a:endParaRPr>
          </a:p>
          <a:p>
            <a:pPr algn="ctr"/>
            <a:r>
              <a:rPr lang="tr-TR" sz="1200" b="1">
                <a:latin typeface="Century Gothic" pitchFamily="34" charset="0"/>
              </a:rPr>
              <a:t>İLE</a:t>
            </a:r>
            <a:endParaRPr lang="en-US" sz="1200" b="1">
              <a:latin typeface="Century Gothic" pitchFamily="34" charset="0"/>
            </a:endParaRPr>
          </a:p>
        </p:txBody>
      </p:sp>
      <p:sp>
        <p:nvSpPr>
          <p:cNvPr id="27650" name="AutoShape 11"/>
          <p:cNvSpPr>
            <a:spLocks noChangeArrowheads="1"/>
          </p:cNvSpPr>
          <p:nvPr/>
        </p:nvSpPr>
        <p:spPr bwMode="auto">
          <a:xfrm>
            <a:off x="4319588" y="2195513"/>
            <a:ext cx="2149475" cy="536575"/>
          </a:xfrm>
          <a:prstGeom prst="homePlate">
            <a:avLst>
              <a:gd name="adj" fmla="val 10014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000" b="1">
              <a:latin typeface="Century Gothic" pitchFamily="34" charset="0"/>
            </a:endParaRPr>
          </a:p>
          <a:p>
            <a:pPr algn="ctr"/>
            <a:r>
              <a:rPr lang="en-US" sz="1200" b="1">
                <a:latin typeface="Century Gothic" pitchFamily="34" charset="0"/>
              </a:rPr>
              <a:t> ULTRASON</a:t>
            </a:r>
            <a:r>
              <a:rPr lang="tr-TR" sz="1200" b="1">
                <a:latin typeface="Century Gothic" pitchFamily="34" charset="0"/>
              </a:rPr>
              <a:t>iK</a:t>
            </a:r>
            <a:endParaRPr lang="en-US" sz="1200" b="1">
              <a:latin typeface="Century Gothic" pitchFamily="34" charset="0"/>
            </a:endParaRPr>
          </a:p>
          <a:p>
            <a:pPr algn="ctr"/>
            <a:r>
              <a:rPr lang="en-US" sz="1200" b="1">
                <a:latin typeface="Century Gothic" pitchFamily="34" charset="0"/>
              </a:rPr>
              <a:t>ENER</a:t>
            </a:r>
            <a:r>
              <a:rPr lang="tr-TR" sz="1200" b="1">
                <a:latin typeface="Century Gothic" pitchFamily="34" charset="0"/>
              </a:rPr>
              <a:t>Jİ OLMADAN</a:t>
            </a:r>
            <a:endParaRPr lang="en-US" sz="1200" b="1">
              <a:latin typeface="Century Gothic" pitchFamily="34" charset="0"/>
            </a:endParaRPr>
          </a:p>
          <a:p>
            <a:pPr algn="ctr"/>
            <a:r>
              <a:rPr lang="en-US" sz="1200" b="1">
                <a:latin typeface="Century Gothic" pitchFamily="34" charset="0"/>
              </a:rPr>
              <a:t> </a:t>
            </a:r>
          </a:p>
        </p:txBody>
      </p:sp>
      <p:sp>
        <p:nvSpPr>
          <p:cNvPr id="313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800100"/>
            <a:ext cx="8382000" cy="1143000"/>
          </a:xfrm>
        </p:spPr>
        <p:txBody>
          <a:bodyPr/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tr-TR" sz="3600" dirty="0" smtClean="0">
                <a:solidFill>
                  <a:schemeClr val="accent1">
                    <a:tint val="83000"/>
                    <a:satMod val="150000"/>
                  </a:schemeClr>
                </a:solidFill>
                <a:effectLst/>
              </a:rPr>
              <a:t>Etki Mekanizması</a:t>
            </a:r>
            <a:r>
              <a:rPr lang="en-US" sz="1600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1">
                    <a:tint val="83000"/>
                    <a:satMod val="150000"/>
                  </a:schemeClr>
                </a:solidFill>
              </a:rPr>
            </a:br>
            <a:endParaRPr lang="en-US" sz="28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2133600"/>
            <a:ext cx="3619500" cy="37052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smtClean="0"/>
              <a:t>Ultrasoni</a:t>
            </a:r>
            <a:r>
              <a:rPr lang="tr-TR" sz="1800" smtClean="0"/>
              <a:t>k</a:t>
            </a:r>
            <a:r>
              <a:rPr lang="en-US" sz="1800" smtClean="0"/>
              <a:t> ener</a:t>
            </a:r>
            <a:r>
              <a:rPr lang="tr-TR" sz="1800" smtClean="0"/>
              <a:t>ji</a:t>
            </a:r>
            <a:r>
              <a:rPr lang="en-US" sz="1800" smtClean="0"/>
              <a:t> fibrin </a:t>
            </a:r>
            <a:r>
              <a:rPr lang="tr-TR" sz="1800" smtClean="0"/>
              <a:t>liflerini inceltir</a:t>
            </a:r>
            <a:r>
              <a:rPr lang="en-US" sz="1800" smtClean="0"/>
              <a:t>, </a:t>
            </a:r>
            <a:r>
              <a:rPr lang="tr-TR" sz="1800" smtClean="0"/>
              <a:t>plasminojen reseptör bölgelerini açığa çıkartır ve fibrin liflerini çözer.</a:t>
            </a:r>
            <a:endParaRPr lang="en-US" sz="1800" smtClean="0"/>
          </a:p>
          <a:p>
            <a:pPr eaLnBrk="1" hangingPunct="1">
              <a:lnSpc>
                <a:spcPct val="90000"/>
              </a:lnSpc>
            </a:pPr>
            <a:r>
              <a:rPr lang="en-US" sz="1800" smtClean="0"/>
              <a:t>Thromb</a:t>
            </a:r>
            <a:r>
              <a:rPr lang="tr-TR" sz="1800" smtClean="0"/>
              <a:t>ü</a:t>
            </a:r>
            <a:r>
              <a:rPr lang="en-US" sz="1800" smtClean="0"/>
              <a:t>s</a:t>
            </a:r>
            <a:r>
              <a:rPr lang="tr-TR" sz="1800" smtClean="0"/>
              <a:t>ün</a:t>
            </a:r>
            <a:r>
              <a:rPr lang="en-US" sz="1800" smtClean="0"/>
              <a:t> </a:t>
            </a:r>
            <a:r>
              <a:rPr lang="tr-TR" sz="1800" smtClean="0"/>
              <a:t>geçirgenliği ve litik  penetrasyon belirgin şekilde artar.</a:t>
            </a:r>
            <a:r>
              <a:rPr lang="en-US" sz="180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smtClean="0"/>
              <a:t>Ultrason </a:t>
            </a:r>
            <a:r>
              <a:rPr lang="tr-TR" sz="1800" smtClean="0"/>
              <a:t>dalgaları</a:t>
            </a:r>
            <a:r>
              <a:rPr lang="en-US" sz="1800" smtClean="0"/>
              <a:t> </a:t>
            </a:r>
            <a:r>
              <a:rPr lang="tr-TR" sz="1800" smtClean="0"/>
              <a:t>litik ilacın pıhtının derinliklerine ulaşmasını sağlar</a:t>
            </a:r>
            <a:endParaRPr lang="en-US" sz="1800" smtClean="0"/>
          </a:p>
          <a:p>
            <a:pPr eaLnBrk="1" hangingPunct="1">
              <a:lnSpc>
                <a:spcPct val="90000"/>
              </a:lnSpc>
            </a:pPr>
            <a:r>
              <a:rPr lang="en-US" sz="1800" smtClean="0"/>
              <a:t>Thrombol</a:t>
            </a:r>
            <a:r>
              <a:rPr lang="tr-TR" sz="1800" smtClean="0"/>
              <a:t>iz gelişir</a:t>
            </a:r>
            <a:endParaRPr lang="en-US" sz="1800" smtClean="0"/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517525" y="43846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tr-TR" b="1">
              <a:latin typeface="Times New Roman" pitchFamily="18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0" y="5857875"/>
            <a:ext cx="711041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rgbClr val="002B5F"/>
                </a:solidFill>
                <a:latin typeface="Book Antiqua" pitchFamily="18" charset="0"/>
              </a:rPr>
              <a:t>      </a:t>
            </a:r>
            <a:endParaRPr lang="en-US" sz="800">
              <a:latin typeface="Book Antiqua" pitchFamily="18" charset="0"/>
            </a:endParaRPr>
          </a:p>
          <a:p>
            <a:pPr>
              <a:lnSpc>
                <a:spcPct val="80000"/>
              </a:lnSpc>
            </a:pPr>
            <a:endParaRPr lang="en-US" sz="110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5" name="Line 8"/>
          <p:cNvSpPr>
            <a:spLocks noChangeShapeType="1"/>
          </p:cNvSpPr>
          <p:nvPr/>
        </p:nvSpPr>
        <p:spPr bwMode="auto">
          <a:xfrm>
            <a:off x="6400800" y="5257800"/>
            <a:ext cx="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27656" name="Line 9"/>
          <p:cNvSpPr>
            <a:spLocks noChangeShapeType="1"/>
          </p:cNvSpPr>
          <p:nvPr/>
        </p:nvSpPr>
        <p:spPr bwMode="auto">
          <a:xfrm>
            <a:off x="8229600" y="3429000"/>
            <a:ext cx="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0088" y="3197225"/>
            <a:ext cx="1922462" cy="1497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5250" y="1825625"/>
            <a:ext cx="1787525" cy="1387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5250" y="4513263"/>
            <a:ext cx="1876425" cy="1362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60" name="AutoShape 11"/>
          <p:cNvSpPr>
            <a:spLocks noChangeArrowheads="1"/>
          </p:cNvSpPr>
          <p:nvPr/>
        </p:nvSpPr>
        <p:spPr bwMode="auto">
          <a:xfrm>
            <a:off x="4311650" y="4930775"/>
            <a:ext cx="2159000" cy="603250"/>
          </a:xfrm>
          <a:prstGeom prst="homePlate">
            <a:avLst>
              <a:gd name="adj" fmla="val 894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200" b="1">
                <a:latin typeface="Century Gothic" pitchFamily="34" charset="0"/>
              </a:rPr>
              <a:t>ULTRASON</a:t>
            </a:r>
            <a:r>
              <a:rPr lang="tr-TR" sz="1200" b="1">
                <a:latin typeface="Century Gothic" pitchFamily="34" charset="0"/>
              </a:rPr>
              <a:t>İK  </a:t>
            </a:r>
            <a:r>
              <a:rPr lang="en-US" sz="1200" b="1">
                <a:latin typeface="Century Gothic" pitchFamily="34" charset="0"/>
              </a:rPr>
              <a:t>ENER</a:t>
            </a:r>
            <a:r>
              <a:rPr lang="tr-TR" sz="1200" b="1">
                <a:latin typeface="Century Gothic" pitchFamily="34" charset="0"/>
              </a:rPr>
              <a:t>Jİ</a:t>
            </a:r>
            <a:endParaRPr lang="en-US" sz="1200" b="1">
              <a:latin typeface="Century Gothic" pitchFamily="34" charset="0"/>
            </a:endParaRPr>
          </a:p>
          <a:p>
            <a:r>
              <a:rPr lang="en-US" sz="1200" b="1">
                <a:latin typeface="Century Gothic" pitchFamily="34" charset="0"/>
              </a:rPr>
              <a:t>&amp; THROMBOL</a:t>
            </a:r>
            <a:r>
              <a:rPr lang="tr-TR" sz="1200" b="1">
                <a:latin typeface="Century Gothic" pitchFamily="34" charset="0"/>
              </a:rPr>
              <a:t>İTİK</a:t>
            </a:r>
            <a:endParaRPr lang="en-US" sz="1200" b="1">
              <a:latin typeface="Century Gothic" pitchFamily="34" charset="0"/>
            </a:endParaRPr>
          </a:p>
        </p:txBody>
      </p:sp>
      <p:sp>
        <p:nvSpPr>
          <p:cNvPr id="27661" name="Rectangle 15"/>
          <p:cNvSpPr>
            <a:spLocks noChangeArrowheads="1"/>
          </p:cNvSpPr>
          <p:nvPr/>
        </p:nvSpPr>
        <p:spPr bwMode="auto">
          <a:xfrm>
            <a:off x="819150" y="6211888"/>
            <a:ext cx="6592888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entury Gothic" pitchFamily="34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1426122239,C:\Documents and Settings\cm2675\My Documents\Sales Training Update 2008 Mach 4\Complete 2008 November\8-EkosSonic Control System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1426122239,C:\Documents and Settings\cm2675\My Documents\Sales Training Update 2008 Mach 4\Complete 2008 November\8-EkosSonic Control System\Media.ppc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nlı">
  <a:themeElements>
    <a:clrScheme name="Canlı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Canlı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Canlı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1480</TotalTime>
  <Words>488</Words>
  <Application>Microsoft Office PowerPoint</Application>
  <PresentationFormat>On-screen Show (4:3)</PresentationFormat>
  <Paragraphs>97</Paragraphs>
  <Slides>30</Slides>
  <Notes>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8</vt:i4>
      </vt:variant>
      <vt:variant>
        <vt:lpstr>Tasarım Şablonu</vt:lpstr>
      </vt:variant>
      <vt:variant>
        <vt:i4>9</vt:i4>
      </vt:variant>
      <vt:variant>
        <vt:lpstr>Katıştırılmış OLE Hizmet Programları</vt:lpstr>
      </vt:variant>
      <vt:variant>
        <vt:i4>2</vt:i4>
      </vt:variant>
      <vt:variant>
        <vt:lpstr>Slayt Başlıkları</vt:lpstr>
      </vt:variant>
      <vt:variant>
        <vt:i4>30</vt:i4>
      </vt:variant>
    </vt:vector>
  </HeadingPairs>
  <TitlesOfParts>
    <vt:vector size="49" baseType="lpstr">
      <vt:lpstr>Arial</vt:lpstr>
      <vt:lpstr>Century Gothic</vt:lpstr>
      <vt:lpstr>Wingdings 2</vt:lpstr>
      <vt:lpstr>Verdana</vt:lpstr>
      <vt:lpstr>Calibri</vt:lpstr>
      <vt:lpstr>Times New Roman</vt:lpstr>
      <vt:lpstr>Book Antiqua</vt:lpstr>
      <vt:lpstr>Lucida Sans Unicode</vt:lpstr>
      <vt:lpstr>Canlı</vt:lpstr>
      <vt:lpstr>Canlı</vt:lpstr>
      <vt:lpstr>Canlı</vt:lpstr>
      <vt:lpstr>Canlı</vt:lpstr>
      <vt:lpstr>Canlı</vt:lpstr>
      <vt:lpstr>Canlı</vt:lpstr>
      <vt:lpstr>Canlı</vt:lpstr>
      <vt:lpstr>Canlı</vt:lpstr>
      <vt:lpstr>Canlı</vt:lpstr>
      <vt:lpstr>Bitmap Image</vt:lpstr>
      <vt:lpstr>Bit Eşlem Resmi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Avantajlar?</vt:lpstr>
      <vt:lpstr>Slayt 28</vt:lpstr>
      <vt:lpstr>Slayt 29</vt:lpstr>
      <vt:lpstr>Slayt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Derin Ven Trombozu Tedavisinde EKOS Deneyimlerimiz</dc:title>
  <dc:creator>Bilgisayar</dc:creator>
  <cp:lastModifiedBy>ACER</cp:lastModifiedBy>
  <cp:revision>145</cp:revision>
  <dcterms:created xsi:type="dcterms:W3CDTF">2012-01-11T19:20:08Z</dcterms:created>
  <dcterms:modified xsi:type="dcterms:W3CDTF">2012-01-14T06:40:20Z</dcterms:modified>
</cp:coreProperties>
</file>